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0D4D6"/>
          </a:solidFill>
        </a:fill>
      </a:tcStyle>
    </a:wholeTbl>
    <a:band2H>
      <a:tcTxStyle b="def" i="def"/>
      <a:tcStyle>
        <a:tcBdr/>
        <a:fill>
          <a:solidFill>
            <a:srgbClr val="E9EBEC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2ECF2"/>
          </a:solidFill>
        </a:fill>
      </a:tcStyle>
    </a:wholeTbl>
    <a:band2H>
      <a:tcTxStyle b="def" i="def"/>
      <a:tcStyle>
        <a:tcBdr/>
        <a:fill>
          <a:solidFill>
            <a:srgbClr val="F1F6F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1EEEB"/>
          </a:solidFill>
        </a:fill>
      </a:tcStyle>
    </a:wholeTbl>
    <a:band2H>
      <a:tcTxStyle b="def" i="def"/>
      <a:tcStyle>
        <a:tcBdr/>
        <a:fill>
          <a:solidFill>
            <a:srgbClr val="F8F7F5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5">
              <a:hueOff val="-11925000"/>
              <a:satOff val="-40000"/>
              <a:lumOff val="7843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" name="Shape 9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/>
          <p:nvPr/>
        </p:nvSpPr>
        <p:spPr>
          <a:xfrm>
            <a:off x="0" y="4652962"/>
            <a:ext cx="9144000" cy="2205038"/>
          </a:xfrm>
          <a:prstGeom prst="rect">
            <a:avLst/>
          </a:prstGeom>
          <a:solidFill>
            <a:srgbClr val="94B0B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468312" y="4652962"/>
            <a:ext cx="8280401" cy="5191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None/>
              <a:defRPr sz="2800"/>
            </a:lvl1pPr>
            <a:lvl2pPr marL="742950" indent="-285750">
              <a:spcBef>
                <a:spcPts val="600"/>
              </a:spcBef>
              <a:defRPr sz="2800"/>
            </a:lvl2pPr>
            <a:lvl3pPr marL="1181100" indent="-266700">
              <a:spcBef>
                <a:spcPts val="600"/>
              </a:spcBef>
              <a:defRPr sz="2800"/>
            </a:lvl3pPr>
            <a:lvl4pPr marL="1691639" indent="-320039">
              <a:spcBef>
                <a:spcPts val="600"/>
              </a:spcBef>
              <a:defRPr sz="2800"/>
            </a:lvl4pPr>
            <a:lvl5pPr marL="2148839" indent="-320039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384892" y="6245225"/>
            <a:ext cx="301909" cy="28882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" name="Rectangle 8"/>
          <p:cNvSpPr/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18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312" y="115887"/>
            <a:ext cx="1511301" cy="52546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itle Text"/>
          <p:cNvSpPr txBox="1"/>
          <p:nvPr>
            <p:ph type="title"/>
          </p:nvPr>
        </p:nvSpPr>
        <p:spPr>
          <a:xfrm>
            <a:off x="468312" y="1919288"/>
            <a:ext cx="8207376" cy="6413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/>
          <p:nvPr>
            <p:ph type="title"/>
          </p:nvPr>
        </p:nvSpPr>
        <p:spPr>
          <a:xfrm>
            <a:off x="623887" y="1709738"/>
            <a:ext cx="78867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6" name="Body Level One…"/>
          <p:cNvSpPr txBox="1"/>
          <p:nvPr>
            <p:ph type="body" sz="quarter" idx="1"/>
          </p:nvPr>
        </p:nvSpPr>
        <p:spPr>
          <a:xfrm>
            <a:off x="623887" y="4589462"/>
            <a:ext cx="7886701" cy="15001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None/>
              <a:defRPr sz="2400"/>
            </a:lvl1pPr>
            <a:lvl2pPr marL="0" indent="457200">
              <a:spcBef>
                <a:spcPts val="500"/>
              </a:spcBef>
              <a:buSzTx/>
              <a:buNone/>
              <a:defRPr sz="2400"/>
            </a:lvl2pPr>
            <a:lvl3pPr marL="0" indent="914400">
              <a:spcBef>
                <a:spcPts val="500"/>
              </a:spcBef>
              <a:buSzTx/>
              <a:buNone/>
              <a:defRPr sz="2400"/>
            </a:lvl3pPr>
            <a:lvl4pPr marL="0" indent="1371600">
              <a:spcBef>
                <a:spcPts val="500"/>
              </a:spcBef>
              <a:buSzTx/>
              <a:buNone/>
              <a:defRPr sz="2400"/>
            </a:lvl4pPr>
            <a:lvl5pPr marL="0" indent="1828800">
              <a:spcBef>
                <a:spcPts val="500"/>
              </a:spcBef>
              <a:buSz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5" name="Body Level One…"/>
          <p:cNvSpPr txBox="1"/>
          <p:nvPr>
            <p:ph type="body" sz="half" idx="1"/>
          </p:nvPr>
        </p:nvSpPr>
        <p:spPr>
          <a:xfrm>
            <a:off x="457200" y="1916113"/>
            <a:ext cx="4038600" cy="421005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/>
          <p:nvPr>
            <p:ph type="title"/>
          </p:nvPr>
        </p:nvSpPr>
        <p:spPr>
          <a:xfrm>
            <a:off x="630237" y="519260"/>
            <a:ext cx="7886701" cy="132556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630237" y="1885008"/>
            <a:ext cx="3868739" cy="82391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Text Placeholder 4"/>
          <p:cNvSpPr/>
          <p:nvPr>
            <p:ph type="body" sz="quarter" idx="13"/>
          </p:nvPr>
        </p:nvSpPr>
        <p:spPr>
          <a:xfrm>
            <a:off x="4629150" y="1885007"/>
            <a:ext cx="3887788" cy="823914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/>
          <p:nvPr>
            <p:ph type="title"/>
          </p:nvPr>
        </p:nvSpPr>
        <p:spPr>
          <a:xfrm>
            <a:off x="630237" y="676672"/>
            <a:ext cx="2949576" cy="1600201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half" idx="1"/>
          </p:nvPr>
        </p:nvSpPr>
        <p:spPr>
          <a:xfrm>
            <a:off x="3887787" y="859630"/>
            <a:ext cx="4629151" cy="48736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Text Placeholder 3"/>
          <p:cNvSpPr/>
          <p:nvPr>
            <p:ph type="body" sz="quarter" idx="13"/>
          </p:nvPr>
        </p:nvSpPr>
        <p:spPr>
          <a:xfrm>
            <a:off x="630237" y="2281708"/>
            <a:ext cx="2949576" cy="381158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600"/>
            </a:pP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/>
          <p:nvPr>
            <p:ph type="title"/>
          </p:nvPr>
        </p:nvSpPr>
        <p:spPr>
          <a:xfrm>
            <a:off x="630237" y="676672"/>
            <a:ext cx="2949576" cy="1600201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9" name="Picture Placeholder 2"/>
          <p:cNvSpPr/>
          <p:nvPr>
            <p:ph type="pic" sz="half" idx="13"/>
          </p:nvPr>
        </p:nvSpPr>
        <p:spPr>
          <a:xfrm>
            <a:off x="3887787" y="1147662"/>
            <a:ext cx="4629151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0" name="Body Level One…"/>
          <p:cNvSpPr txBox="1"/>
          <p:nvPr>
            <p:ph type="body" sz="quarter" idx="1"/>
          </p:nvPr>
        </p:nvSpPr>
        <p:spPr>
          <a:xfrm>
            <a:off x="630237" y="2281708"/>
            <a:ext cx="2949576" cy="38115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600"/>
            </a:lvl1pPr>
            <a:lvl2pPr marL="0" indent="457200">
              <a:spcBef>
                <a:spcPts val="300"/>
              </a:spcBef>
              <a:buSzTx/>
              <a:buNone/>
              <a:defRPr sz="1600"/>
            </a:lvl2pPr>
            <a:lvl3pPr marL="0" indent="914400">
              <a:spcBef>
                <a:spcPts val="300"/>
              </a:spcBef>
              <a:buSzTx/>
              <a:buNone/>
              <a:defRPr sz="1600"/>
            </a:lvl3pPr>
            <a:lvl4pPr marL="0" indent="1371600">
              <a:spcBef>
                <a:spcPts val="300"/>
              </a:spcBef>
              <a:buSzTx/>
              <a:buNone/>
              <a:defRPr sz="1600"/>
            </a:lvl4pPr>
            <a:lvl5pPr marL="0" indent="1828800">
              <a:spcBef>
                <a:spcPts val="300"/>
              </a:spcBef>
              <a:buSz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5">
            <a:hueOff val="-11925000"/>
            <a:satOff val="-40000"/>
            <a:lumOff val="784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0" y="6597650"/>
            <a:ext cx="9144000" cy="260350"/>
          </a:xfrm>
          <a:prstGeom prst="rect">
            <a:avLst/>
          </a:prstGeom>
          <a:solidFill>
            <a:srgbClr val="94B0B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" name="Rectangle 7"/>
          <p:cNvSpPr/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4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312" y="115887"/>
            <a:ext cx="1511301" cy="52546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/>
          <p:nvPr>
            <p:ph type="title"/>
          </p:nvPr>
        </p:nvSpPr>
        <p:spPr>
          <a:xfrm>
            <a:off x="468312" y="765175"/>
            <a:ext cx="8229601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916113"/>
            <a:ext cx="8229600" cy="421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8384892" y="6597650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527688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527688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527688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527688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527688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527688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527688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527688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527688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5"/>
          <p:cNvSpPr txBox="1"/>
          <p:nvPr>
            <p:ph type="body" sz="quarter" idx="1"/>
          </p:nvPr>
        </p:nvSpPr>
        <p:spPr>
          <a:xfrm>
            <a:off x="624839" y="5572442"/>
            <a:ext cx="8280401" cy="1028701"/>
          </a:xfrm>
          <a:prstGeom prst="rect">
            <a:avLst/>
          </a:prstGeom>
        </p:spPr>
        <p:txBody>
          <a:bodyPr/>
          <a:lstStyle/>
          <a:p>
            <a:pPr algn="ctr" defTabSz="292100">
              <a:spcBef>
                <a:spcPts val="0"/>
              </a:spcBef>
              <a:defRPr sz="2100">
                <a:solidFill>
                  <a:schemeClr val="accent5">
                    <a:hueOff val="-11925000"/>
                    <a:satOff val="-40000"/>
                    <a:lumOff val="7843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Presenter: Xu Yangyang [u6325688]</a:t>
            </a:r>
          </a:p>
          <a:p>
            <a:pPr algn="ctr" defTabSz="292100">
              <a:spcBef>
                <a:spcPts val="0"/>
              </a:spcBef>
              <a:defRPr sz="2100">
                <a:solidFill>
                  <a:schemeClr val="accent5">
                    <a:hueOff val="-11925000"/>
                    <a:satOff val="-40000"/>
                    <a:lumOff val="7843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Supervisor: Dr. Penny Kyburz</a:t>
            </a:r>
          </a:p>
          <a:p>
            <a:pPr algn="ctr" defTabSz="292100">
              <a:spcBef>
                <a:spcPts val="0"/>
              </a:spcBef>
              <a:defRPr sz="2100">
                <a:solidFill>
                  <a:schemeClr val="accent5">
                    <a:hueOff val="-11925000"/>
                    <a:satOff val="-40000"/>
                    <a:lumOff val="7843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COMP8755</a:t>
            </a:r>
          </a:p>
        </p:txBody>
      </p:sp>
      <p:sp>
        <p:nvSpPr>
          <p:cNvPr id="101" name="Rectangle 4"/>
          <p:cNvSpPr txBox="1"/>
          <p:nvPr>
            <p:ph type="title"/>
          </p:nvPr>
        </p:nvSpPr>
        <p:spPr>
          <a:xfrm>
            <a:off x="68738" y="791528"/>
            <a:ext cx="8568850" cy="1047751"/>
          </a:xfrm>
          <a:prstGeom prst="rect">
            <a:avLst/>
          </a:prstGeom>
        </p:spPr>
        <p:txBody>
          <a:bodyPr/>
          <a:lstStyle>
            <a:lvl1pPr algn="ctr" defTabSz="262889">
              <a:defRPr sz="3239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Teach AI to play Atari iceHockey game using gameplay videos</a:t>
            </a:r>
          </a:p>
        </p:txBody>
      </p:sp>
      <p:pic>
        <p:nvPicPr>
          <p:cNvPr id="102" name="My Movie 3.mov" descr="My Movie 3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628028" y="1941291"/>
            <a:ext cx="6274024" cy="352913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3600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</a:t>
            </a:r>
          </a:p>
        </p:txBody>
      </p:sp>
      <p:sp>
        <p:nvSpPr>
          <p:cNvPr id="105" name="Rectangle 3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‣"/>
            </a:pPr>
            <a:r>
              <a:t>Problem statement &amp; challenges</a:t>
            </a:r>
          </a:p>
          <a:p>
            <a:pPr>
              <a:buChar char="‣"/>
            </a:pPr>
            <a:r>
              <a:t>Background</a:t>
            </a:r>
          </a:p>
          <a:p>
            <a:pPr>
              <a:buChar char="‣"/>
            </a:pPr>
            <a:r>
              <a:t>Methods</a:t>
            </a:r>
          </a:p>
          <a:p>
            <a:pPr>
              <a:buChar char="‣"/>
            </a:pPr>
            <a:r>
              <a:t>Q&amp;A</a:t>
            </a:r>
          </a:p>
        </p:txBody>
      </p:sp>
      <p:sp>
        <p:nvSpPr>
          <p:cNvPr id="106" name="Slide Number Placeholder 5"/>
          <p:cNvSpPr txBox="1"/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2"/>
          <p:cNvSpPr txBox="1"/>
          <p:nvPr>
            <p:ph type="title"/>
          </p:nvPr>
        </p:nvSpPr>
        <p:spPr>
          <a:xfrm>
            <a:off x="468312" y="1093681"/>
            <a:ext cx="8229601" cy="525463"/>
          </a:xfrm>
          <a:prstGeom prst="rect">
            <a:avLst/>
          </a:prstGeom>
        </p:spPr>
        <p:txBody>
          <a:bodyPr/>
          <a:lstStyle>
            <a:lvl1pPr defTabSz="777240">
              <a:defRPr sz="3060"/>
            </a:lvl1pPr>
          </a:lstStyle>
          <a:p>
            <a:pPr/>
            <a:r>
              <a:t>Problem statement </a:t>
            </a:r>
          </a:p>
        </p:txBody>
      </p:sp>
      <p:sp>
        <p:nvSpPr>
          <p:cNvPr id="109" name="Rectangle 3"/>
          <p:cNvSpPr txBox="1"/>
          <p:nvPr>
            <p:ph type="body" sz="quarter" idx="1"/>
          </p:nvPr>
        </p:nvSpPr>
        <p:spPr>
          <a:xfrm>
            <a:off x="457200" y="1730375"/>
            <a:ext cx="8229601" cy="1102083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000"/>
            </a:lvl1pPr>
          </a:lstStyle>
          <a:p>
            <a:pPr/>
            <a:r>
              <a:t>Use historical gameplay videos to teach AI play game (choose action).</a:t>
            </a:r>
          </a:p>
        </p:txBody>
      </p:sp>
      <p:sp>
        <p:nvSpPr>
          <p:cNvPr id="110" name="Slide Number Placeholder 5"/>
          <p:cNvSpPr txBox="1"/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" name="Rectangle 2"/>
          <p:cNvSpPr txBox="1"/>
          <p:nvPr/>
        </p:nvSpPr>
        <p:spPr>
          <a:xfrm>
            <a:off x="457200" y="2435688"/>
            <a:ext cx="8229601" cy="525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777240">
              <a:defRPr sz="3060">
                <a:solidFill>
                  <a:srgbClr val="527688"/>
                </a:solidFill>
              </a:defRPr>
            </a:lvl1pPr>
          </a:lstStyle>
          <a:p>
            <a:pPr/>
            <a:r>
              <a:t>Challenges</a:t>
            </a:r>
          </a:p>
        </p:txBody>
      </p:sp>
      <p:sp>
        <p:nvSpPr>
          <p:cNvPr id="112" name="Rectangle 3"/>
          <p:cNvSpPr txBox="1"/>
          <p:nvPr/>
        </p:nvSpPr>
        <p:spPr>
          <a:xfrm>
            <a:off x="468312" y="3025641"/>
            <a:ext cx="8229601" cy="806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spcBef>
                <a:spcPts val="700"/>
              </a:spcBef>
              <a:defRPr sz="2000"/>
            </a:pPr>
            <a:r>
              <a:t>Videos have different resolutions and sizes.</a:t>
            </a:r>
          </a:p>
          <a:p>
            <a:pPr>
              <a:spcBef>
                <a:spcPts val="700"/>
              </a:spcBef>
              <a:defRPr sz="2000"/>
            </a:pPr>
            <a:r>
              <a:t>Youtube gameplay videos do not have action records.</a:t>
            </a:r>
          </a:p>
        </p:txBody>
      </p:sp>
      <p:pic>
        <p:nvPicPr>
          <p:cNvPr id="113" name="Screen Shot 2019-08-09 at 4.48.35 am.png" descr="Screen Shot 2019-08-09 at 4.48.3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199" y="3921482"/>
            <a:ext cx="8229601" cy="2452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Background - Reinforcement Learning</a:t>
            </a:r>
          </a:p>
        </p:txBody>
      </p:sp>
      <p:sp>
        <p:nvSpPr>
          <p:cNvPr id="116" name="Slide Number Placeholder 5"/>
          <p:cNvSpPr txBox="1"/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7" name="RL.png" descr="R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794" y="2361980"/>
            <a:ext cx="1818338" cy="3781865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Markov Decision Process (MDP):（State, Actions, Transition Probabilities, Reward）"/>
          <p:cNvSpPr txBox="1"/>
          <p:nvPr/>
        </p:nvSpPr>
        <p:spPr>
          <a:xfrm>
            <a:off x="415175" y="1591733"/>
            <a:ext cx="861845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700"/>
            </a:pPr>
            <a:r>
              <a:t>Markov Decision Process (</a:t>
            </a:r>
            <a:r>
              <a:rPr>
                <a:solidFill>
                  <a:srgbClr val="9437FF"/>
                </a:solidFill>
              </a:rPr>
              <a:t>MDP</a:t>
            </a:r>
            <a:r>
              <a:t>):（State, Actions, Transition Probabilities, Reward）</a:t>
            </a:r>
          </a:p>
        </p:txBody>
      </p:sp>
      <p:sp>
        <p:nvSpPr>
          <p:cNvPr id="119" name="Forward Reinforcement Learning"/>
          <p:cNvSpPr txBox="1"/>
          <p:nvPr/>
        </p:nvSpPr>
        <p:spPr>
          <a:xfrm>
            <a:off x="2698241" y="3173542"/>
            <a:ext cx="1511301" cy="73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500"/>
            </a:pPr>
            <a:r>
              <a:rPr>
                <a:solidFill>
                  <a:srgbClr val="9437FF"/>
                </a:solidFill>
              </a:rPr>
              <a:t>Forward</a:t>
            </a:r>
            <a:r>
              <a:t> Reinforcement Learning</a:t>
            </a:r>
          </a:p>
        </p:txBody>
      </p:sp>
      <p:grpSp>
        <p:nvGrpSpPr>
          <p:cNvPr id="122" name="Screen Shot 2019-08-09 at 3.10.57 am.png"/>
          <p:cNvGrpSpPr/>
          <p:nvPr/>
        </p:nvGrpSpPr>
        <p:grpSpPr>
          <a:xfrm>
            <a:off x="4146675" y="1994990"/>
            <a:ext cx="3836322" cy="2131830"/>
            <a:chOff x="0" y="0"/>
            <a:chExt cx="3836320" cy="2131829"/>
          </a:xfrm>
        </p:grpSpPr>
        <p:pic>
          <p:nvPicPr>
            <p:cNvPr id="121" name="Screen Shot 2019-08-09 at 3.10.57 am.png" descr="Screen Shot 2019-08-09 at 3.10.57 a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203200" y="203200"/>
              <a:ext cx="3429921" cy="168733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0" name="Screen Shot 2019-08-09 at 3.10.57 am.png" descr="Screen Shot 2019-08-09 at 3.10.57 am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836321" cy="2131830"/>
            </a:xfrm>
            <a:prstGeom prst="rect">
              <a:avLst/>
            </a:prstGeom>
            <a:effectLst/>
          </p:spPr>
        </p:pic>
      </p:grpSp>
      <p:grpSp>
        <p:nvGrpSpPr>
          <p:cNvPr id="125" name="Screen Shot 2019-08-09 at 3.11.44 am.png"/>
          <p:cNvGrpSpPr/>
          <p:nvPr/>
        </p:nvGrpSpPr>
        <p:grpSpPr>
          <a:xfrm>
            <a:off x="4251793" y="4131028"/>
            <a:ext cx="3626086" cy="2488153"/>
            <a:chOff x="0" y="0"/>
            <a:chExt cx="3626084" cy="2488152"/>
          </a:xfrm>
        </p:grpSpPr>
        <p:pic>
          <p:nvPicPr>
            <p:cNvPr id="124" name="Screen Shot 2019-08-09 at 3.11.44 am.png" descr="Screen Shot 2019-08-09 at 3.11.44 am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3200" y="203200"/>
              <a:ext cx="3219686" cy="204365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3" name="Screen Shot 2019-08-09 at 3.11.44 am.png" descr="Screen Shot 2019-08-09 at 3.11.44 am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626085" cy="2488153"/>
            </a:xfrm>
            <a:prstGeom prst="rect">
              <a:avLst/>
            </a:prstGeom>
            <a:effectLst/>
          </p:spPr>
        </p:pic>
      </p:grpSp>
      <p:sp>
        <p:nvSpPr>
          <p:cNvPr id="126" name="Inverse Reinforcement Learning"/>
          <p:cNvSpPr txBox="1"/>
          <p:nvPr/>
        </p:nvSpPr>
        <p:spPr>
          <a:xfrm>
            <a:off x="2722351" y="4885596"/>
            <a:ext cx="1463080" cy="73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500"/>
            </a:pPr>
            <a:r>
              <a:rPr>
                <a:solidFill>
                  <a:srgbClr val="9437FF"/>
                </a:solidFill>
              </a:rPr>
              <a:t>Inverse</a:t>
            </a:r>
            <a:r>
              <a:t> Reinforcement Learning</a:t>
            </a:r>
          </a:p>
        </p:txBody>
      </p:sp>
      <p:sp>
        <p:nvSpPr>
          <p:cNvPr id="127" name="Pavaloiu, A., &amp; Kose, U. (2017). Ethical artificial intelligence-an open question. arXiv preprint arXiv:1706.03021."/>
          <p:cNvSpPr txBox="1"/>
          <p:nvPr/>
        </p:nvSpPr>
        <p:spPr>
          <a:xfrm>
            <a:off x="3654606" y="4037440"/>
            <a:ext cx="4820460" cy="177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700"/>
              </a:spcBef>
              <a:defRPr sz="700"/>
            </a:pPr>
            <a:r>
              <a:t>Pavaloiu, A., &amp; Kose, U. (2017). Ethical artificial intelligence-an open question. </a:t>
            </a:r>
            <a:r>
              <a:rPr i="1"/>
              <a:t>arXiv preprint arXiv:1706.03021</a:t>
            </a:r>
            <a:r>
              <a:t>.</a:t>
            </a:r>
          </a:p>
        </p:txBody>
      </p:sp>
      <p:sp>
        <p:nvSpPr>
          <p:cNvPr id="128" name="Pavaloiu, A., &amp; Kose, U. (2017). Ethical artificial intelligence-an open question. arXiv preprint arXiv:1706.03021."/>
          <p:cNvSpPr txBox="1"/>
          <p:nvPr/>
        </p:nvSpPr>
        <p:spPr>
          <a:xfrm>
            <a:off x="3498577" y="6344138"/>
            <a:ext cx="4820461" cy="17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700"/>
              </a:spcBef>
              <a:defRPr sz="700"/>
            </a:pPr>
            <a:r>
              <a:t>Pavaloiu, A., &amp; Kose, U. (2017). Ethical artificial intelligence-an open question. </a:t>
            </a:r>
            <a:r>
              <a:rPr i="1"/>
              <a:t>arXiv preprint arXiv:1706.03021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Screen Shot 2019-08-09 at 3.11.44 am.png"/>
          <p:cNvGrpSpPr/>
          <p:nvPr/>
        </p:nvGrpSpPr>
        <p:grpSpPr>
          <a:xfrm>
            <a:off x="303936" y="1692979"/>
            <a:ext cx="3009556" cy="2096819"/>
            <a:chOff x="0" y="0"/>
            <a:chExt cx="3009554" cy="2096818"/>
          </a:xfrm>
        </p:grpSpPr>
        <p:pic>
          <p:nvPicPr>
            <p:cNvPr id="131" name="Screen Shot 2019-08-09 at 3.11.44 am.png" descr="Screen Shot 2019-08-09 at 3.11.44 a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2603155" cy="165231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0" name="Screen Shot 2019-08-09 at 3.11.44 am.png" descr="Screen Shot 2019-08-09 at 3.11.44 am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09555" cy="2096819"/>
            </a:xfrm>
            <a:prstGeom prst="rect">
              <a:avLst/>
            </a:prstGeom>
            <a:effectLst/>
          </p:spPr>
        </p:pic>
      </p:grpSp>
      <p:sp>
        <p:nvSpPr>
          <p:cNvPr id="133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Method - GAIL</a:t>
            </a:r>
          </a:p>
        </p:txBody>
      </p:sp>
      <p:sp>
        <p:nvSpPr>
          <p:cNvPr id="134" name="Slide Number Placeholder 5"/>
          <p:cNvSpPr txBox="1"/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5" name="GAIL:（Generative Adversarial Imitation Learning)[1]"/>
          <p:cNvSpPr txBox="1"/>
          <p:nvPr/>
        </p:nvSpPr>
        <p:spPr>
          <a:xfrm>
            <a:off x="385542" y="1574800"/>
            <a:ext cx="861844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700"/>
            </a:pPr>
            <a:r>
              <a:t>GAIL:（Generative Adversarial Imitation Learning)</a:t>
            </a:r>
            <a:r>
              <a:rPr sz="1000"/>
              <a:t>[1]</a:t>
            </a:r>
          </a:p>
        </p:txBody>
      </p:sp>
      <p:pic>
        <p:nvPicPr>
          <p:cNvPr id="136" name="GAIL.png" descr="GAI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34644" y="1899218"/>
            <a:ext cx="5997218" cy="2214113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Pavaloiu, A., &amp; Kose, U. (2017). Ethical artificial intelligence-an open question. arXiv preprint arXiv:1706.03021."/>
          <p:cNvSpPr txBox="1"/>
          <p:nvPr/>
        </p:nvSpPr>
        <p:spPr>
          <a:xfrm>
            <a:off x="-145074" y="3536718"/>
            <a:ext cx="3570912" cy="16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700"/>
              </a:spcBef>
              <a:defRPr sz="500"/>
            </a:pPr>
            <a:r>
              <a:t>Pavaloiu, A., &amp; Kose, U. (2017). Ethical artificial intelligence-an open question. </a:t>
            </a:r>
            <a:r>
              <a:rPr i="1"/>
              <a:t>arXiv preprint arXiv:1706.03021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Method - State representation</a:t>
            </a:r>
          </a:p>
        </p:txBody>
      </p:sp>
      <p:sp>
        <p:nvSpPr>
          <p:cNvPr id="140" name="Slide Number Placeholder 5"/>
          <p:cNvSpPr txBox="1"/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1" name="Current Object Detection Method:…"/>
          <p:cNvSpPr txBox="1"/>
          <p:nvPr/>
        </p:nvSpPr>
        <p:spPr>
          <a:xfrm>
            <a:off x="505465" y="1838255"/>
            <a:ext cx="3042684" cy="1255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b="1" sz="13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Current Object Detection Method:</a:t>
            </a:r>
          </a:p>
          <a:p>
            <a:pPr defTabSz="457200">
              <a:defRPr i="1" sz="13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One-Stage</a:t>
            </a:r>
          </a:p>
          <a:p>
            <a:pPr defTabSz="457200">
              <a:defRPr sz="13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YOLO(You Only Look Once)[2]</a:t>
            </a:r>
          </a:p>
          <a:p>
            <a:pPr defTabSz="457200">
              <a:defRPr sz="13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Total: 264 training images</a:t>
            </a:r>
          </a:p>
          <a:p>
            <a:pPr defTabSz="457200">
              <a:defRPr sz="13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Framework: Darknet[3]</a:t>
            </a:r>
          </a:p>
        </p:txBody>
      </p:sp>
      <p:pic>
        <p:nvPicPr>
          <p:cNvPr id="142" name="Screen Shot 2019-08-09 at 4.42.57 am.png" descr="Screen Shot 2019-08-09 at 4.42.5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187" y="6279847"/>
            <a:ext cx="5677734" cy="376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redictions.jpg" descr="prediction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3061" y="3007973"/>
            <a:ext cx="2448278" cy="3213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H2.jpg" descr="IH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7194" y="3007973"/>
            <a:ext cx="2448277" cy="3213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gSize.png" descr="imgSiz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54218" y="3304388"/>
            <a:ext cx="3042685" cy="2282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Screen Shot 2019-08-09 at 4.45.50 am.png" descr="Screen Shot 2019-08-09 at 4.45.50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310044" y="1834208"/>
            <a:ext cx="5677734" cy="10310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 </a:t>
            </a:r>
          </a:p>
        </p:txBody>
      </p:sp>
      <p:sp>
        <p:nvSpPr>
          <p:cNvPr id="149" name="Slide Number Placeholder 5"/>
          <p:cNvSpPr txBox="1"/>
          <p:nvPr>
            <p:ph type="sldNum" sz="quarter" idx="2"/>
          </p:nvPr>
        </p:nvSpPr>
        <p:spPr>
          <a:xfrm>
            <a:off x="8483776" y="6597650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0" name="Rectangle 3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[1]Ho, J., &amp; Ermon, S. (2016). Generative adversarial imitation learning. In </a:t>
            </a:r>
            <a:r>
              <a:rPr i="1"/>
              <a:t>Advances in neural information processing systems</a:t>
            </a:r>
            <a:r>
              <a:t> (pp. 4565-4573).</a:t>
            </a:r>
          </a:p>
          <a:p>
            <a:pPr marL="0" indent="0">
              <a:buSzTx/>
              <a:buNone/>
              <a:defRPr sz="2000"/>
            </a:pPr>
            <a:r>
              <a:t>[2] Pavaloiu, A., &amp; Kose, U. (2017). Ethical artificial intelligence-an open question. </a:t>
            </a:r>
            <a:r>
              <a:rPr i="1"/>
              <a:t>arXiv preprint arXiv:1706.03021</a:t>
            </a:r>
            <a:r>
              <a:t>.</a:t>
            </a:r>
          </a:p>
          <a:p>
            <a:pPr marL="0" indent="0">
              <a:buSzTx/>
              <a:buNone/>
              <a:defRPr sz="2000"/>
            </a:pPr>
            <a:r>
              <a:t>[3]J. Redmon, "YOLO: Real-Time Object Detection", </a:t>
            </a:r>
            <a:r>
              <a:rPr i="1"/>
              <a:t>Pjreddie.com</a:t>
            </a:r>
            <a:r>
              <a:t>, 2019. [Online]. Available: https://pjreddie.com/darknet/yolo/. [Accessed: 08- Aug- 2019].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ANUPowerpointTemplate2010">
  <a:themeElements>
    <a:clrScheme name="ANUPowerpointTemplate201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5707D"/>
      </a:accent1>
      <a:accent2>
        <a:srgbClr val="6C4D23"/>
      </a:accent2>
      <a:accent3>
        <a:srgbClr val="AACCDC"/>
      </a:accent3>
      <a:accent4>
        <a:srgbClr val="B6A691"/>
      </a:accent4>
      <a:accent5>
        <a:srgbClr val="E3EEF3"/>
      </a:accent5>
      <a:accent6>
        <a:srgbClr val="DAD2C8"/>
      </a:accent6>
      <a:hlink>
        <a:srgbClr val="0000FF"/>
      </a:hlink>
      <a:folHlink>
        <a:srgbClr val="FF00FF"/>
      </a:folHlink>
    </a:clrScheme>
    <a:fontScheme name="ANUPowerpointTemplate2010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ANUPowerpointTemplate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ANUPowerpointTemplate2010">
  <a:themeElements>
    <a:clrScheme name="ANUPowerpointTemplate201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5707D"/>
      </a:accent1>
      <a:accent2>
        <a:srgbClr val="6C4D23"/>
      </a:accent2>
      <a:accent3>
        <a:srgbClr val="AACCDC"/>
      </a:accent3>
      <a:accent4>
        <a:srgbClr val="B6A691"/>
      </a:accent4>
      <a:accent5>
        <a:srgbClr val="E3EEF3"/>
      </a:accent5>
      <a:accent6>
        <a:srgbClr val="DAD2C8"/>
      </a:accent6>
      <a:hlink>
        <a:srgbClr val="0000FF"/>
      </a:hlink>
      <a:folHlink>
        <a:srgbClr val="FF00FF"/>
      </a:folHlink>
    </a:clrScheme>
    <a:fontScheme name="ANUPowerpointTemplate2010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ANUPowerpointTemplate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